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2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media/image1.jpeg" ContentType="image/jpe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5143500"/>
  <p:notesSz cx="51435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Cliquez pour déplacer la diapo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Cliquez pour modifier le format des notes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&lt;en-tête&gt;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F192C1C5-25E9-4BC9-B3D7-F5C665BBD091}" type="slidenum"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&lt;numéro&gt;</a:t>
            </a:fld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sldNum" idx="4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A160CA2-B979-4460-A05F-D75E988B58FD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sldNum" idx="13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F95FCB1-EAD3-4E6E-A877-FDD07FDE3806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sldNum" idx="14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92C9088-A02D-461C-BF7F-830B71328F68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sldNum" idx="15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E74BE28-DD2B-4CC0-9A87-4A28693F2EA3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sldNum" idx="5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D354C83-C6A8-47B2-ADD1-9E107440FD2B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sldNum" idx="6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ACF7A47-4384-472E-BBEE-0AA66C767534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0FB4932-E595-4B70-934B-681BB29D68BF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B07E5D0-6F0B-4CB4-B2CF-3E6C5CB32907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63B5457-D6DC-48E5-B825-71E56A5AFDCF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A5C6E27-35F1-4EE1-ACB8-3A4101E27E6E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sldNum" idx="11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010B2BC-ADF0-4D70-95F6-53EE5979C9DF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sldNum" idx="12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E506675-5868-478A-8232-05CCABDB49BD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Cliquez pour éditer le format du texte-titre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865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9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10" name="Text 1"/>
          <p:cNvSpPr/>
          <p:nvPr/>
        </p:nvSpPr>
        <p:spPr>
          <a:xfrm>
            <a:off x="405720" y="366840"/>
            <a:ext cx="8331480" cy="157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2376"/>
              </a:lnSpc>
              <a:tabLst>
                <a:tab algn="l" pos="0"/>
              </a:tabLst>
            </a:pPr>
            <a:r>
              <a:rPr b="0" lang="en-US" sz="8250" spc="-1" strike="noStrike">
                <a:solidFill>
                  <a:srgbClr val="eef4ff"/>
                </a:solidFill>
                <a:latin typeface="Inter"/>
                <a:ea typeface="Inter"/>
              </a:rPr>
              <a:t>🤖</a:t>
            </a:r>
            <a:endParaRPr b="0" lang="fr-FR" sz="82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Text 2"/>
          <p:cNvSpPr/>
          <p:nvPr/>
        </p:nvSpPr>
        <p:spPr>
          <a:xfrm>
            <a:off x="405720" y="2129040"/>
            <a:ext cx="8331480" cy="118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9360"/>
              </a:lnSpc>
              <a:tabLst>
                <a:tab algn="l" pos="0"/>
              </a:tabLst>
            </a:pPr>
            <a:r>
              <a:rPr b="1" lang="en-US" sz="6240" spc="-1" strike="noStrike">
                <a:solidFill>
                  <a:srgbClr val="5fd3bc"/>
                </a:solidFill>
                <a:latin typeface="Instrument Serif"/>
                <a:ea typeface="Instrument Serif"/>
              </a:rPr>
              <a:t>Shadow AI</a:t>
            </a:r>
            <a:endParaRPr b="0" lang="fr-FR" sz="62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Text 3"/>
          <p:cNvSpPr/>
          <p:nvPr/>
        </p:nvSpPr>
        <p:spPr>
          <a:xfrm>
            <a:off x="914400" y="3470040"/>
            <a:ext cx="7314480" cy="92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429"/>
              </a:lnSpc>
              <a:tabLst>
                <a:tab algn="l" pos="0"/>
              </a:tabLst>
            </a:pPr>
            <a:r>
              <a:rPr b="0" lang="en-US" sz="1620" spc="-1" strike="noStrike">
                <a:solidFill>
                  <a:srgbClr val="c7d2e6"/>
                </a:solidFill>
                <a:latin typeface="Inter"/>
                <a:ea typeface="Inter"/>
              </a:rPr>
              <a:t>Une présentation web pensée pour </a:t>
            </a:r>
            <a:r>
              <a:rPr b="1" lang="en-US" sz="1620" spc="-1" strike="noStrike">
                <a:solidFill>
                  <a:srgbClr val="c7d2e6"/>
                </a:solidFill>
                <a:latin typeface="Inter"/>
                <a:ea typeface="Inter"/>
              </a:rPr>
              <a:t>6 minutes de lecture</a:t>
            </a:r>
            <a:r>
              <a:rPr b="0" lang="en-US" sz="1620" spc="-1" strike="noStrike">
                <a:solidFill>
                  <a:srgbClr val="c7d2e6"/>
                </a:solidFill>
                <a:latin typeface="Inter"/>
                <a:ea typeface="Inter"/>
              </a:rPr>
              <a:t> : définition, risques, angles juridiques, usages réels et cadre d’action pour les organisations.</a:t>
            </a:r>
            <a:endParaRPr b="0" lang="fr-FR" sz="162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 4"/>
          <p:cNvSpPr/>
          <p:nvPr/>
        </p:nvSpPr>
        <p:spPr>
          <a:xfrm>
            <a:off x="405720" y="4586040"/>
            <a:ext cx="833148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8ea0bd"/>
                </a:solidFill>
                <a:latin typeface="Inter"/>
                <a:ea typeface="Inter"/>
              </a:rPr>
              <a:t>Comprendre, mesurer, encadrer</a:t>
            </a:r>
            <a:endParaRPr b="0" lang="fr-FR" sz="105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6" name="Text 1"/>
          <p:cNvSpPr/>
          <p:nvPr/>
        </p:nvSpPr>
        <p:spPr>
          <a:xfrm>
            <a:off x="487440" y="1190520"/>
            <a:ext cx="8168040" cy="627840"/>
          </a:xfrm>
          <a:prstGeom prst="roundRect">
            <a:avLst>
              <a:gd name="adj" fmla="val 232727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90440" rIns="190440" tIns="190440" bIns="190440" anchor="t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eef4ff"/>
                </a:solidFill>
                <a:latin typeface="Inter"/>
                <a:ea typeface="Inter"/>
              </a:rPr>
              <a:t>1. Publier une liste claire des outils autorisés, tolérés et interdits.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Text 2"/>
          <p:cNvSpPr/>
          <p:nvPr/>
        </p:nvSpPr>
        <p:spPr>
          <a:xfrm>
            <a:off x="487440" y="1971720"/>
            <a:ext cx="8168040" cy="627840"/>
          </a:xfrm>
          <a:prstGeom prst="roundRect">
            <a:avLst>
              <a:gd name="adj" fmla="val 232727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90440" rIns="190440" tIns="190440" bIns="190440" anchor="t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eef4ff"/>
                </a:solidFill>
                <a:latin typeface="Inter"/>
                <a:ea typeface="Inter"/>
              </a:rPr>
              <a:t>2. Interdire l’injection de données sensibles dans des services non validés.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" name="Text 3"/>
          <p:cNvSpPr/>
          <p:nvPr/>
        </p:nvSpPr>
        <p:spPr>
          <a:xfrm>
            <a:off x="487440" y="2752560"/>
            <a:ext cx="8168040" cy="627840"/>
          </a:xfrm>
          <a:prstGeom prst="roundRect">
            <a:avLst>
              <a:gd name="adj" fmla="val 232727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90440" rIns="190440" tIns="190440" bIns="190440" anchor="t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eef4ff"/>
                </a:solidFill>
                <a:latin typeface="Inter"/>
                <a:ea typeface="Inter"/>
              </a:rPr>
              <a:t>3. Fournir une alternative interne ou contractuellement encadrée.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" name="Text 4"/>
          <p:cNvSpPr/>
          <p:nvPr/>
        </p:nvSpPr>
        <p:spPr>
          <a:xfrm>
            <a:off x="487440" y="3533760"/>
            <a:ext cx="8168040" cy="627840"/>
          </a:xfrm>
          <a:prstGeom prst="roundRect">
            <a:avLst>
              <a:gd name="adj" fmla="val 232727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90440" rIns="190440" tIns="190440" bIns="190440" anchor="t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eef4ff"/>
                </a:solidFill>
                <a:latin typeface="Inter"/>
                <a:ea typeface="Inter"/>
              </a:rPr>
              <a:t>4. Former les équipes aux prompts, aux biais, aux hallucinations et à la relecture humaine.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" name="Text 5"/>
          <p:cNvSpPr/>
          <p:nvPr/>
        </p:nvSpPr>
        <p:spPr>
          <a:xfrm>
            <a:off x="487440" y="4314960"/>
            <a:ext cx="8168040" cy="627840"/>
          </a:xfrm>
          <a:prstGeom prst="roundRect">
            <a:avLst>
              <a:gd name="adj" fmla="val 232727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90440" rIns="190440" tIns="190440" bIns="190440" anchor="t">
            <a:normAutofit fontScale="93333"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eef4ff"/>
                </a:solidFill>
                <a:latin typeface="Inter"/>
                <a:ea typeface="Inter"/>
              </a:rPr>
              <a:t>5. Associer DSI, sécurité, juridique, métiers et direction dans une gouvernance légère mais continue.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31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132" name="Text 6"/>
          <p:cNvSpPr/>
          <p:nvPr/>
        </p:nvSpPr>
        <p:spPr>
          <a:xfrm>
            <a:off x="487440" y="200160"/>
            <a:ext cx="833148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rgbClr val="eef4ff"/>
                </a:solidFill>
                <a:latin typeface="Instrument Serif"/>
                <a:ea typeface="Instrument Serif"/>
              </a:rPr>
              <a:t>Les cinq réflexes d’une organisation mature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4" name="Text 1"/>
          <p:cNvSpPr/>
          <p:nvPr/>
        </p:nvSpPr>
        <p:spPr>
          <a:xfrm>
            <a:off x="487440" y="2004840"/>
            <a:ext cx="3459240" cy="2123280"/>
          </a:xfrm>
          <a:prstGeom prst="roundRect">
            <a:avLst>
              <a:gd name="adj" fmla="val 68879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5" name="Text 2"/>
          <p:cNvSpPr/>
          <p:nvPr/>
        </p:nvSpPr>
        <p:spPr>
          <a:xfrm>
            <a:off x="4252320" y="2514600"/>
            <a:ext cx="4403160" cy="151560"/>
          </a:xfrm>
          <a:prstGeom prst="roundRect">
            <a:avLst>
              <a:gd name="adj" fmla="val 59940000"/>
            </a:avLst>
          </a:prstGeom>
          <a:solidFill>
            <a:srgbClr val="ffffff">
              <a:alpha val="16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6" name="Text 3"/>
          <p:cNvSpPr/>
          <p:nvPr/>
        </p:nvSpPr>
        <p:spPr>
          <a:xfrm>
            <a:off x="4252320" y="3124080"/>
            <a:ext cx="4403160" cy="151560"/>
          </a:xfrm>
          <a:prstGeom prst="roundRect">
            <a:avLst>
              <a:gd name="adj" fmla="val 59940000"/>
            </a:avLst>
          </a:prstGeom>
          <a:solidFill>
            <a:srgbClr val="ffffff">
              <a:alpha val="8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7" name="Text 4"/>
          <p:cNvSpPr/>
          <p:nvPr/>
        </p:nvSpPr>
        <p:spPr>
          <a:xfrm>
            <a:off x="4252320" y="3733920"/>
            <a:ext cx="4403160" cy="151560"/>
          </a:xfrm>
          <a:prstGeom prst="roundRect">
            <a:avLst>
              <a:gd name="adj" fmla="val 59940000"/>
            </a:avLst>
          </a:prstGeom>
          <a:solidFill>
            <a:srgbClr val="ffffff">
              <a:alpha val="8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38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139" name="Text 5"/>
          <p:cNvSpPr/>
          <p:nvPr/>
        </p:nvSpPr>
        <p:spPr>
          <a:xfrm>
            <a:off x="487440" y="1014480"/>
            <a:ext cx="833148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rgbClr val="eef4ff"/>
                </a:solidFill>
                <a:latin typeface="Instrument Serif"/>
                <a:ea typeface="Instrument Serif"/>
              </a:rPr>
              <a:t>Une grille simple pour arbitrer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Text 6"/>
          <p:cNvSpPr/>
          <p:nvPr/>
        </p:nvSpPr>
        <p:spPr>
          <a:xfrm>
            <a:off x="763920" y="2281320"/>
            <a:ext cx="296496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401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eef4ff"/>
                </a:solidFill>
                <a:latin typeface="Inter"/>
                <a:ea typeface="Inter"/>
              </a:rPr>
              <a:t>Question-clé</a:t>
            </a:r>
            <a:endParaRPr b="0" lang="fr-F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1" name="Text 7"/>
          <p:cNvSpPr/>
          <p:nvPr/>
        </p:nvSpPr>
        <p:spPr>
          <a:xfrm>
            <a:off x="763920" y="2738520"/>
            <a:ext cx="2907000" cy="11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94"/>
              </a:lnSpc>
              <a:tabLst>
                <a:tab algn="l" pos="0"/>
              </a:tabLst>
            </a:pPr>
            <a:r>
              <a:rPr b="0" lang="en-US" sz="1350" spc="-1" strike="noStrike">
                <a:solidFill>
                  <a:srgbClr val="c7d2e6"/>
                </a:solidFill>
                <a:latin typeface="Inter"/>
                <a:ea typeface="Inter"/>
              </a:rPr>
              <a:t>Est-ce que l’outil traite des données sensibles, influence une décision importante, ou s’intègre au système d’information ?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2" name="Text 8"/>
          <p:cNvSpPr/>
          <p:nvPr/>
        </p:nvSpPr>
        <p:spPr>
          <a:xfrm>
            <a:off x="4252320" y="2247840"/>
            <a:ext cx="80568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8ea0bd"/>
                </a:solidFill>
                <a:latin typeface="Inter"/>
                <a:ea typeface="Inter"/>
              </a:rPr>
              <a:t>Faible risque</a:t>
            </a:r>
            <a:endParaRPr b="0" lang="fr-FR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3" name="Text 9"/>
          <p:cNvSpPr/>
          <p:nvPr/>
        </p:nvSpPr>
        <p:spPr>
          <a:xfrm>
            <a:off x="7532640" y="2247840"/>
            <a:ext cx="114588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8ea0bd"/>
                </a:solidFill>
                <a:latin typeface="Inter"/>
                <a:ea typeface="Inter"/>
              </a:rPr>
              <a:t>usage encadrable</a:t>
            </a:r>
            <a:endParaRPr b="0" lang="fr-FR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4" name="Text 10"/>
          <p:cNvSpPr/>
          <p:nvPr/>
        </p:nvSpPr>
        <p:spPr>
          <a:xfrm>
            <a:off x="4252320" y="2857680"/>
            <a:ext cx="89316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8ea0bd"/>
                </a:solidFill>
                <a:latin typeface="Inter"/>
                <a:ea typeface="Inter"/>
              </a:rPr>
              <a:t>Risque moyen</a:t>
            </a:r>
            <a:endParaRPr b="0" lang="fr-FR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5" name="Text 11"/>
          <p:cNvSpPr/>
          <p:nvPr/>
        </p:nvSpPr>
        <p:spPr>
          <a:xfrm>
            <a:off x="7351560" y="2857680"/>
            <a:ext cx="133020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8ea0bd"/>
                </a:solidFill>
                <a:latin typeface="Inter"/>
                <a:ea typeface="Inter"/>
              </a:rPr>
              <a:t>validation nécessaire</a:t>
            </a:r>
            <a:endParaRPr b="0" lang="fr-FR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6" name="Text 12"/>
          <p:cNvSpPr/>
          <p:nvPr/>
        </p:nvSpPr>
        <p:spPr>
          <a:xfrm>
            <a:off x="4252320" y="3467160"/>
            <a:ext cx="80568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8ea0bd"/>
                </a:solidFill>
                <a:latin typeface="Inter"/>
                <a:ea typeface="Inter"/>
              </a:rPr>
              <a:t>Risque élevé</a:t>
            </a:r>
            <a:endParaRPr b="0" lang="fr-FR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7" name="Text 13"/>
          <p:cNvSpPr/>
          <p:nvPr/>
        </p:nvSpPr>
        <p:spPr>
          <a:xfrm>
            <a:off x="7341840" y="3467160"/>
            <a:ext cx="133992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8ea0bd"/>
                </a:solidFill>
                <a:latin typeface="Inter"/>
                <a:ea typeface="Inter"/>
              </a:rPr>
              <a:t>outil dédié ou interdit</a:t>
            </a:r>
            <a:endParaRPr b="0" lang="fr-FR" sz="105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49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150" name="Text 1"/>
          <p:cNvSpPr/>
          <p:nvPr/>
        </p:nvSpPr>
        <p:spPr>
          <a:xfrm>
            <a:off x="405720" y="660960"/>
            <a:ext cx="8331480" cy="142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1251"/>
              </a:lnSpc>
              <a:tabLst>
                <a:tab algn="l" pos="0"/>
              </a:tabLst>
            </a:pPr>
            <a:r>
              <a:rPr b="0" lang="en-US" sz="7500" spc="-1" strike="noStrike">
                <a:solidFill>
                  <a:srgbClr val="eef4ff"/>
                </a:solidFill>
                <a:latin typeface="Inter"/>
                <a:ea typeface="Inter"/>
              </a:rPr>
              <a:t>🛡️</a:t>
            </a:r>
            <a:endParaRPr b="0" lang="fr-FR" sz="7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1" name="Text 2"/>
          <p:cNvSpPr/>
          <p:nvPr/>
        </p:nvSpPr>
        <p:spPr>
          <a:xfrm>
            <a:off x="405720" y="2280240"/>
            <a:ext cx="8331480" cy="10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280"/>
              </a:lnSpc>
              <a:tabLst>
                <a:tab algn="l" pos="0"/>
              </a:tabLst>
            </a:pPr>
            <a:r>
              <a:rPr b="0" lang="en-US" sz="4400" spc="-1" strike="noStrike">
                <a:solidFill>
                  <a:srgbClr val="5fd3bc"/>
                </a:solidFill>
                <a:latin typeface="Instrument Serif"/>
                <a:ea typeface="Instrument Serif"/>
              </a:rPr>
              <a:t>Encadrer sans interdire partout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2" name="Text 3"/>
          <p:cNvSpPr/>
          <p:nvPr/>
        </p:nvSpPr>
        <p:spPr>
          <a:xfrm>
            <a:off x="914400" y="3484080"/>
            <a:ext cx="7314480" cy="61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429"/>
              </a:lnSpc>
              <a:tabLst>
                <a:tab algn="l" pos="0"/>
              </a:tabLst>
            </a:pPr>
            <a:r>
              <a:rPr b="0" lang="en-US" sz="1620" spc="-1" strike="noStrike">
                <a:solidFill>
                  <a:srgbClr val="c7d2e6"/>
                </a:solidFill>
                <a:latin typeface="Inter"/>
                <a:ea typeface="Inter"/>
              </a:rPr>
              <a:t>La bonne réponse n’est ni le laisser-faire, ni le bannissement symbolique. C’est une stratégie d’outillage, de pédagogie et de responsabilité.</a:t>
            </a:r>
            <a:endParaRPr b="0" lang="fr-FR" sz="162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3" name="Text 4"/>
          <p:cNvSpPr/>
          <p:nvPr/>
        </p:nvSpPr>
        <p:spPr>
          <a:xfrm>
            <a:off x="405720" y="4291920"/>
            <a:ext cx="833148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8ea0bd"/>
                </a:solidFill>
                <a:latin typeface="Inter"/>
                <a:ea typeface="Inter"/>
              </a:rPr>
              <a:t>Shadow AI = symptôme d’un besoin réel</a:t>
            </a:r>
            <a:endParaRPr b="0" lang="fr-FR" sz="105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Text 1"/>
          <p:cNvSpPr/>
          <p:nvPr/>
        </p:nvSpPr>
        <p:spPr>
          <a:xfrm>
            <a:off x="487440" y="1566000"/>
            <a:ext cx="3969360" cy="1580400"/>
          </a:xfrm>
          <a:prstGeom prst="roundRect">
            <a:avLst>
              <a:gd name="adj" fmla="val 92530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" name="Text 2"/>
          <p:cNvSpPr/>
          <p:nvPr/>
        </p:nvSpPr>
        <p:spPr>
          <a:xfrm>
            <a:off x="4686480" y="1566000"/>
            <a:ext cx="3969360" cy="1580400"/>
          </a:xfrm>
          <a:prstGeom prst="roundRect">
            <a:avLst>
              <a:gd name="adj" fmla="val 92530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Text 3"/>
          <p:cNvSpPr/>
          <p:nvPr/>
        </p:nvSpPr>
        <p:spPr>
          <a:xfrm>
            <a:off x="487440" y="3375720"/>
            <a:ext cx="3969360" cy="1580400"/>
          </a:xfrm>
          <a:prstGeom prst="roundRect">
            <a:avLst>
              <a:gd name="adj" fmla="val 92530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Text 4"/>
          <p:cNvSpPr/>
          <p:nvPr/>
        </p:nvSpPr>
        <p:spPr>
          <a:xfrm>
            <a:off x="4686480" y="3375720"/>
            <a:ext cx="3969360" cy="1580400"/>
          </a:xfrm>
          <a:prstGeom prst="roundRect">
            <a:avLst>
              <a:gd name="adj" fmla="val 92530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9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20" name="Text 5"/>
          <p:cNvSpPr/>
          <p:nvPr/>
        </p:nvSpPr>
        <p:spPr>
          <a:xfrm>
            <a:off x="487440" y="186840"/>
            <a:ext cx="833148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8ea0bd"/>
                </a:solidFill>
                <a:latin typeface="Inter"/>
                <a:ea typeface="Inter"/>
              </a:rPr>
              <a:t>Plan</a:t>
            </a:r>
            <a:endParaRPr b="0" lang="fr-FR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 6"/>
          <p:cNvSpPr/>
          <p:nvPr/>
        </p:nvSpPr>
        <p:spPr>
          <a:xfrm>
            <a:off x="487440" y="529560"/>
            <a:ext cx="8331480" cy="7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760"/>
              </a:lnSpc>
              <a:tabLst>
                <a:tab algn="l" pos="0"/>
              </a:tabLst>
            </a:pPr>
            <a:r>
              <a:rPr b="0" lang="en-US" sz="3840" spc="-1" strike="noStrike">
                <a:solidFill>
                  <a:srgbClr val="eef4ff"/>
                </a:solidFill>
                <a:latin typeface="Instrument Serif"/>
                <a:ea typeface="Instrument Serif"/>
              </a:rPr>
              <a:t>Le parcours de lecture</a:t>
            </a:r>
            <a:endParaRPr b="0" lang="fr-FR" sz="38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" name="Text 7"/>
          <p:cNvSpPr/>
          <p:nvPr/>
        </p:nvSpPr>
        <p:spPr>
          <a:xfrm>
            <a:off x="725760" y="1823040"/>
            <a:ext cx="17424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1" lang="en-US" sz="1200" spc="-1" strike="noStrike">
                <a:solidFill>
                  <a:srgbClr val="5fd3bc"/>
                </a:solidFill>
                <a:latin typeface="Inter"/>
                <a:ea typeface="Inter"/>
              </a:rPr>
              <a:t>01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Text 8"/>
          <p:cNvSpPr/>
          <p:nvPr/>
        </p:nvSpPr>
        <p:spPr>
          <a:xfrm>
            <a:off x="725760" y="2108880"/>
            <a:ext cx="35629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Ce que recouvre le shadow AI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Text 9"/>
          <p:cNvSpPr/>
          <p:nvPr/>
        </p:nvSpPr>
        <p:spPr>
          <a:xfrm>
            <a:off x="725760" y="2451960"/>
            <a:ext cx="349308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Du chatbot gratuit au copilote branché sans validation de la DSI.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Text 10"/>
          <p:cNvSpPr/>
          <p:nvPr/>
        </p:nvSpPr>
        <p:spPr>
          <a:xfrm>
            <a:off x="4924440" y="1823040"/>
            <a:ext cx="20340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1" lang="en-US" sz="1200" spc="-1" strike="noStrike">
                <a:solidFill>
                  <a:srgbClr val="5fd3bc"/>
                </a:solidFill>
                <a:latin typeface="Inter"/>
                <a:ea typeface="Inter"/>
              </a:rPr>
              <a:t>02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" name="Text 11"/>
          <p:cNvSpPr/>
          <p:nvPr/>
        </p:nvSpPr>
        <p:spPr>
          <a:xfrm>
            <a:off x="4924440" y="2108880"/>
            <a:ext cx="35629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Pourquoi il progresse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Text 12"/>
          <p:cNvSpPr/>
          <p:nvPr/>
        </p:nvSpPr>
        <p:spPr>
          <a:xfrm>
            <a:off x="4924440" y="2451960"/>
            <a:ext cx="349308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Recherche de gain de temps, curiosité, pression à produire plus vite.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Text 13"/>
          <p:cNvSpPr/>
          <p:nvPr/>
        </p:nvSpPr>
        <p:spPr>
          <a:xfrm>
            <a:off x="725760" y="3632760"/>
            <a:ext cx="20340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1" lang="en-US" sz="1200" spc="-1" strike="noStrike">
                <a:solidFill>
                  <a:srgbClr val="5fd3bc"/>
                </a:solidFill>
                <a:latin typeface="Inter"/>
                <a:ea typeface="Inter"/>
              </a:rPr>
              <a:t>03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Text 14"/>
          <p:cNvSpPr/>
          <p:nvPr/>
        </p:nvSpPr>
        <p:spPr>
          <a:xfrm>
            <a:off x="725760" y="3918600"/>
            <a:ext cx="35629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Quels risques concrets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Text 15"/>
          <p:cNvSpPr/>
          <p:nvPr/>
        </p:nvSpPr>
        <p:spPr>
          <a:xfrm>
            <a:off x="725760" y="4261680"/>
            <a:ext cx="349308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Fuite de données, conformité, qualité, dépendance et sécurité SI.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Text 16"/>
          <p:cNvSpPr/>
          <p:nvPr/>
        </p:nvSpPr>
        <p:spPr>
          <a:xfrm>
            <a:off x="4924440" y="3632760"/>
            <a:ext cx="21312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1" lang="en-US" sz="1200" spc="-1" strike="noStrike">
                <a:solidFill>
                  <a:srgbClr val="5fd3bc"/>
                </a:solidFill>
                <a:latin typeface="Inter"/>
                <a:ea typeface="Inter"/>
              </a:rPr>
              <a:t>04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Text 17"/>
          <p:cNvSpPr/>
          <p:nvPr/>
        </p:nvSpPr>
        <p:spPr>
          <a:xfrm>
            <a:off x="4924440" y="3918600"/>
            <a:ext cx="35629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Comment reprendre la main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Text 18"/>
          <p:cNvSpPr/>
          <p:nvPr/>
        </p:nvSpPr>
        <p:spPr>
          <a:xfrm>
            <a:off x="4924440" y="4261680"/>
            <a:ext cx="349308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Gouvernance, règles simples, alternatives sûres et formation.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Text 1"/>
          <p:cNvSpPr/>
          <p:nvPr/>
        </p:nvSpPr>
        <p:spPr>
          <a:xfrm>
            <a:off x="4724280" y="1266840"/>
            <a:ext cx="3931200" cy="3599640"/>
          </a:xfrm>
          <a:prstGeom prst="roundRect">
            <a:avLst>
              <a:gd name="adj" fmla="val 60952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36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37" name="Text 2"/>
          <p:cNvSpPr/>
          <p:nvPr/>
        </p:nvSpPr>
        <p:spPr>
          <a:xfrm>
            <a:off x="488160" y="574560"/>
            <a:ext cx="833148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rgbClr val="eef4ff"/>
                </a:solidFill>
                <a:latin typeface="Instrument Serif"/>
                <a:ea typeface="Instrument Serif"/>
              </a:rPr>
              <a:t>Définition simple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Text 3"/>
          <p:cNvSpPr/>
          <p:nvPr/>
        </p:nvSpPr>
        <p:spPr>
          <a:xfrm>
            <a:off x="487440" y="1501200"/>
            <a:ext cx="3931200" cy="154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438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c7d2e6"/>
                </a:solidFill>
                <a:latin typeface="Inter"/>
                <a:ea typeface="Inter"/>
              </a:rPr>
              <a:t>Le shadow AI désigne l’usage d’outils d’intelligence artificielle par des salariés ou des équipes </a:t>
            </a:r>
            <a:r>
              <a:rPr b="1" lang="en-US" sz="1500" spc="-1" strike="noStrike">
                <a:solidFill>
                  <a:srgbClr val="5fd3bc"/>
                </a:solidFill>
                <a:latin typeface="Inter"/>
                <a:ea typeface="Inter"/>
              </a:rPr>
              <a:t>sans validation, sans gouvernance ou sans visibilité suffisante</a:t>
            </a:r>
            <a:r>
              <a:rPr b="0" lang="en-US" sz="1500" spc="-1" strike="noStrike">
                <a:solidFill>
                  <a:srgbClr val="c7d2e6"/>
                </a:solidFill>
                <a:latin typeface="Inter"/>
                <a:ea typeface="Inter"/>
              </a:rPr>
              <a:t> pour l’organisation.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Text 4"/>
          <p:cNvSpPr/>
          <p:nvPr/>
        </p:nvSpPr>
        <p:spPr>
          <a:xfrm>
            <a:off x="487440" y="3239640"/>
            <a:ext cx="3931200" cy="139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94"/>
              </a:lnSpc>
              <a:tabLst>
                <a:tab algn="l" pos="0"/>
              </a:tabLst>
            </a:pPr>
            <a:r>
              <a:rPr b="0" lang="en-US" sz="1350" spc="-1" strike="noStrike">
                <a:solidFill>
                  <a:srgbClr val="c7d2e6"/>
                </a:solidFill>
                <a:latin typeface="Inter"/>
                <a:ea typeface="Inter"/>
              </a:rPr>
              <a:t>Il prolonge le vieux phénomène de shadow IT : on n’attend plus que l’outil officiel arrive, on teste directement ChatGPT, un générateur de code, un assistant de réunion ou une extension navigateur.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Text 5"/>
          <p:cNvSpPr/>
          <p:nvPr/>
        </p:nvSpPr>
        <p:spPr>
          <a:xfrm>
            <a:off x="5038560" y="1581120"/>
            <a:ext cx="3368880" cy="57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4501"/>
              </a:lnSpc>
              <a:tabLst>
                <a:tab algn="l" pos="0"/>
              </a:tabLst>
            </a:pPr>
            <a:r>
              <a:rPr b="0" lang="en-US" sz="4500" spc="-1" strike="noStrike">
                <a:solidFill>
                  <a:srgbClr val="eef4ff"/>
                </a:solidFill>
                <a:latin typeface="Inter"/>
                <a:ea typeface="Inter"/>
              </a:rPr>
              <a:t>🕶️</a:t>
            </a:r>
            <a:endParaRPr b="0" lang="fr-FR" sz="4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" name="Text 6"/>
          <p:cNvSpPr/>
          <p:nvPr/>
        </p:nvSpPr>
        <p:spPr>
          <a:xfrm>
            <a:off x="5038560" y="2305080"/>
            <a:ext cx="336888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401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eef4ff"/>
                </a:solidFill>
                <a:latin typeface="Inter"/>
                <a:ea typeface="Inter"/>
              </a:rPr>
              <a:t>En pratique</a:t>
            </a:r>
            <a:endParaRPr b="0" lang="fr-F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Text 7"/>
          <p:cNvSpPr/>
          <p:nvPr/>
        </p:nvSpPr>
        <p:spPr>
          <a:xfrm>
            <a:off x="5038560" y="2724120"/>
            <a:ext cx="3302640" cy="182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343080" indent="-343080" defTabSz="914400">
              <a:lnSpc>
                <a:spcPts val="2100"/>
              </a:lnSpc>
              <a:buClr>
                <a:srgbClr val="c7d2e6"/>
              </a:buClr>
              <a:buFont typeface="Symbol" charset="2"/>
              <a:buChar char=""/>
            </a:pPr>
            <a:r>
              <a:rPr b="0" lang="en-US" sz="1350" spc="-1" strike="noStrike">
                <a:solidFill>
                  <a:srgbClr val="c7d2e6"/>
                </a:solidFill>
                <a:latin typeface="Inter"/>
                <a:ea typeface="Inter"/>
              </a:rPr>
              <a:t>Un commercial colle un contrat dans un chatbot.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  <a:p>
            <a:pPr marL="343080" indent="-343080" defTabSz="914400">
              <a:lnSpc>
                <a:spcPts val="2100"/>
              </a:lnSpc>
              <a:buClr>
                <a:srgbClr val="c7d2e6"/>
              </a:buClr>
              <a:buFont typeface="Symbol" charset="2"/>
              <a:buChar char=""/>
            </a:pPr>
            <a:r>
              <a:rPr b="0" lang="en-US" sz="1350" spc="-1" strike="noStrike">
                <a:solidFill>
                  <a:srgbClr val="c7d2e6"/>
                </a:solidFill>
                <a:latin typeface="Inter"/>
                <a:ea typeface="Inter"/>
              </a:rPr>
              <a:t>Un développeur exécute du code généré sans revue.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  <a:p>
            <a:pPr marL="343080" indent="-343080" defTabSz="914400">
              <a:lnSpc>
                <a:spcPts val="2100"/>
              </a:lnSpc>
              <a:buClr>
                <a:srgbClr val="c7d2e6"/>
              </a:buClr>
              <a:buFont typeface="Symbol" charset="2"/>
              <a:buChar char=""/>
            </a:pPr>
            <a:r>
              <a:rPr b="0" lang="en-US" sz="1350" spc="-1" strike="noStrike">
                <a:solidFill>
                  <a:srgbClr val="c7d2e6"/>
                </a:solidFill>
                <a:latin typeface="Inter"/>
                <a:ea typeface="Inter"/>
              </a:rPr>
              <a:t>Une RH résume des CV via un service externe.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4" name="Text 1"/>
          <p:cNvSpPr/>
          <p:nvPr/>
        </p:nvSpPr>
        <p:spPr>
          <a:xfrm>
            <a:off x="487440" y="2131560"/>
            <a:ext cx="2569680" cy="2342520"/>
          </a:xfrm>
          <a:prstGeom prst="roundRect">
            <a:avLst>
              <a:gd name="adj" fmla="val 62439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5" name="Text 2"/>
          <p:cNvSpPr/>
          <p:nvPr/>
        </p:nvSpPr>
        <p:spPr>
          <a:xfrm>
            <a:off x="3286800" y="2131560"/>
            <a:ext cx="2569680" cy="2342520"/>
          </a:xfrm>
          <a:prstGeom prst="roundRect">
            <a:avLst>
              <a:gd name="adj" fmla="val 62439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6" name="Text 3"/>
          <p:cNvSpPr/>
          <p:nvPr/>
        </p:nvSpPr>
        <p:spPr>
          <a:xfrm>
            <a:off x="6085800" y="2131560"/>
            <a:ext cx="2569680" cy="2342520"/>
          </a:xfrm>
          <a:prstGeom prst="roundRect">
            <a:avLst>
              <a:gd name="adj" fmla="val 62439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47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48" name="Text 4"/>
          <p:cNvSpPr/>
          <p:nvPr/>
        </p:nvSpPr>
        <p:spPr>
          <a:xfrm>
            <a:off x="405720" y="668520"/>
            <a:ext cx="833148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8ea0bd"/>
                </a:solidFill>
                <a:latin typeface="Inter"/>
                <a:ea typeface="Inter"/>
              </a:rPr>
              <a:t>Origines</a:t>
            </a:r>
            <a:endParaRPr b="0" lang="fr-FR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Text 5"/>
          <p:cNvSpPr/>
          <p:nvPr/>
        </p:nvSpPr>
        <p:spPr>
          <a:xfrm>
            <a:off x="405720" y="973440"/>
            <a:ext cx="8331480" cy="7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6120"/>
              </a:lnSpc>
              <a:tabLst>
                <a:tab algn="l" pos="0"/>
              </a:tabLst>
            </a:pPr>
            <a:r>
              <a:rPr b="0" lang="en-US" sz="4080" spc="-1" strike="noStrike">
                <a:solidFill>
                  <a:srgbClr val="eef4ff"/>
                </a:solidFill>
                <a:latin typeface="Instrument Serif"/>
                <a:ea typeface="Instrument Serif"/>
              </a:rPr>
              <a:t>Pourquoi les usages explosent</a:t>
            </a:r>
            <a:endParaRPr b="0" lang="fr-FR" sz="408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" name="Text 6"/>
          <p:cNvSpPr/>
          <p:nvPr/>
        </p:nvSpPr>
        <p:spPr>
          <a:xfrm>
            <a:off x="743760" y="2408040"/>
            <a:ext cx="2057760" cy="3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2700" spc="-1" strike="noStrike">
                <a:solidFill>
                  <a:srgbClr val="eef4ff"/>
                </a:solidFill>
                <a:latin typeface="Inter"/>
                <a:ea typeface="Inter"/>
              </a:rPr>
              <a:t>⏱️</a:t>
            </a:r>
            <a:endParaRPr b="0" lang="fr-FR" sz="2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Text 7"/>
          <p:cNvSpPr/>
          <p:nvPr/>
        </p:nvSpPr>
        <p:spPr>
          <a:xfrm>
            <a:off x="743760" y="2903040"/>
            <a:ext cx="205776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Gain de temps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Text 8"/>
          <p:cNvSpPr/>
          <p:nvPr/>
        </p:nvSpPr>
        <p:spPr>
          <a:xfrm>
            <a:off x="763920" y="3246120"/>
            <a:ext cx="201744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Rédiger, résumer, corriger, trier ou coder devient instantané.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" name="Text 9"/>
          <p:cNvSpPr/>
          <p:nvPr/>
        </p:nvSpPr>
        <p:spPr>
          <a:xfrm>
            <a:off x="3542760" y="2408040"/>
            <a:ext cx="2057760" cy="3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2700" spc="-1" strike="noStrike">
                <a:solidFill>
                  <a:srgbClr val="eef4ff"/>
                </a:solidFill>
                <a:latin typeface="Inter"/>
                <a:ea typeface="Inter"/>
              </a:rPr>
              <a:t>🚪</a:t>
            </a:r>
            <a:endParaRPr b="0" lang="fr-FR" sz="2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" name="Text 10"/>
          <p:cNvSpPr/>
          <p:nvPr/>
        </p:nvSpPr>
        <p:spPr>
          <a:xfrm>
            <a:off x="3562920" y="2903040"/>
            <a:ext cx="2017440" cy="5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Barrière d’entrée faible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" name="Text 11"/>
          <p:cNvSpPr/>
          <p:nvPr/>
        </p:nvSpPr>
        <p:spPr>
          <a:xfrm>
            <a:off x="3562920" y="3512880"/>
            <a:ext cx="201744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Un compte gratuit et un navigateur suffisent pour démarrer.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Text 12"/>
          <p:cNvSpPr/>
          <p:nvPr/>
        </p:nvSpPr>
        <p:spPr>
          <a:xfrm>
            <a:off x="6341760" y="2408040"/>
            <a:ext cx="2057760" cy="3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2700" spc="-1" strike="noStrike">
                <a:solidFill>
                  <a:srgbClr val="eef4ff"/>
                </a:solidFill>
                <a:latin typeface="Inter"/>
                <a:ea typeface="Inter"/>
              </a:rPr>
              <a:t>📈</a:t>
            </a:r>
            <a:endParaRPr b="0" lang="fr-FR" sz="2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Text 13"/>
          <p:cNvSpPr/>
          <p:nvPr/>
        </p:nvSpPr>
        <p:spPr>
          <a:xfrm>
            <a:off x="6362280" y="2903040"/>
            <a:ext cx="2017440" cy="5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Pression de productivité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Text 14"/>
          <p:cNvSpPr/>
          <p:nvPr/>
        </p:nvSpPr>
        <p:spPr>
          <a:xfrm>
            <a:off x="6362280" y="3512880"/>
            <a:ext cx="201744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Les équipes veulent aller plus vite avant que la gouvernance soit prête.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0" name="Text 1"/>
          <p:cNvSpPr/>
          <p:nvPr/>
        </p:nvSpPr>
        <p:spPr>
          <a:xfrm>
            <a:off x="487440" y="1390680"/>
            <a:ext cx="3931200" cy="3351960"/>
          </a:xfrm>
          <a:prstGeom prst="roundRect">
            <a:avLst>
              <a:gd name="adj" fmla="val 43636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" name="Text 2"/>
          <p:cNvSpPr/>
          <p:nvPr/>
        </p:nvSpPr>
        <p:spPr>
          <a:xfrm>
            <a:off x="4708440" y="1390680"/>
            <a:ext cx="3931200" cy="3351960"/>
          </a:xfrm>
          <a:prstGeom prst="roundRect">
            <a:avLst>
              <a:gd name="adj" fmla="val 43636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62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63" name="Text 3"/>
          <p:cNvSpPr/>
          <p:nvPr/>
        </p:nvSpPr>
        <p:spPr>
          <a:xfrm>
            <a:off x="487440" y="540000"/>
            <a:ext cx="8152200" cy="54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rgbClr val="eef4ff"/>
                </a:solidFill>
                <a:latin typeface="Instrument Serif"/>
                <a:ea typeface="Instrument Serif"/>
              </a:rPr>
              <a:t>Le risque n°1 : la donnée qui part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Text 4"/>
          <p:cNvSpPr/>
          <p:nvPr/>
        </p:nvSpPr>
        <p:spPr>
          <a:xfrm>
            <a:off x="763920" y="1666800"/>
            <a:ext cx="344664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401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eef4ff"/>
                </a:solidFill>
                <a:latin typeface="Inter"/>
                <a:ea typeface="Inter"/>
              </a:rPr>
              <a:t>Ce qui peut fuiter</a:t>
            </a:r>
            <a:endParaRPr b="0" lang="fr-F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Text 5"/>
          <p:cNvSpPr/>
          <p:nvPr/>
        </p:nvSpPr>
        <p:spPr>
          <a:xfrm>
            <a:off x="763920" y="2085840"/>
            <a:ext cx="3378960" cy="182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343080" indent="-343080" defTabSz="914400">
              <a:lnSpc>
                <a:spcPts val="2100"/>
              </a:lnSpc>
              <a:buClr>
                <a:srgbClr val="c7d2e6"/>
              </a:buClr>
              <a:buFont typeface="Symbol" charset="2"/>
              <a:buChar char=""/>
            </a:pPr>
            <a:r>
              <a:rPr b="0" lang="en-US" sz="1350" spc="-1" strike="noStrike">
                <a:solidFill>
                  <a:srgbClr val="c7d2e6"/>
                </a:solidFill>
                <a:latin typeface="Inter"/>
                <a:ea typeface="Inter"/>
              </a:rPr>
              <a:t>Contrats, devis, données clients, secrets de fabrication.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  <a:p>
            <a:pPr marL="343080" indent="-343080" defTabSz="914400">
              <a:lnSpc>
                <a:spcPts val="2100"/>
              </a:lnSpc>
              <a:buClr>
                <a:srgbClr val="c7d2e6"/>
              </a:buClr>
              <a:buFont typeface="Symbol" charset="2"/>
              <a:buChar char=""/>
            </a:pPr>
            <a:r>
              <a:rPr b="0" lang="en-US" sz="1350" spc="-1" strike="noStrike">
                <a:solidFill>
                  <a:srgbClr val="c7d2e6"/>
                </a:solidFill>
                <a:latin typeface="Inter"/>
                <a:ea typeface="Inter"/>
              </a:rPr>
              <a:t>Données RH, santé, finance ou informations stratégiques.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  <a:p>
            <a:pPr marL="343080" indent="-343080" defTabSz="914400">
              <a:lnSpc>
                <a:spcPts val="2100"/>
              </a:lnSpc>
              <a:buClr>
                <a:srgbClr val="c7d2e6"/>
              </a:buClr>
              <a:buFont typeface="Symbol" charset="2"/>
              <a:buChar char=""/>
            </a:pPr>
            <a:r>
              <a:rPr b="0" lang="en-US" sz="1350" spc="-1" strike="noStrike">
                <a:solidFill>
                  <a:srgbClr val="c7d2e6"/>
                </a:solidFill>
                <a:latin typeface="Inter"/>
                <a:ea typeface="Inter"/>
              </a:rPr>
              <a:t>Extraits de code, scripts, procédures internes, fichiers métiers.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Text 6"/>
          <p:cNvSpPr/>
          <p:nvPr/>
        </p:nvSpPr>
        <p:spPr>
          <a:xfrm>
            <a:off x="5000760" y="1666800"/>
            <a:ext cx="344664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401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eef4ff"/>
                </a:solidFill>
                <a:latin typeface="Inter"/>
                <a:ea typeface="Inter"/>
              </a:rPr>
              <a:t>Pourquoi c’est critique</a:t>
            </a:r>
            <a:endParaRPr b="0" lang="fr-F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Text 7"/>
          <p:cNvSpPr/>
          <p:nvPr/>
        </p:nvSpPr>
        <p:spPr>
          <a:xfrm>
            <a:off x="5000760" y="2085840"/>
            <a:ext cx="3378960" cy="139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94"/>
              </a:lnSpc>
              <a:tabLst>
                <a:tab algn="l" pos="0"/>
              </a:tabLst>
            </a:pPr>
            <a:r>
              <a:rPr b="0" lang="en-US" sz="1350" spc="-1" strike="noStrike">
                <a:solidFill>
                  <a:srgbClr val="c7d2e6"/>
                </a:solidFill>
                <a:latin typeface="Inter"/>
                <a:ea typeface="Inter"/>
              </a:rPr>
              <a:t>Lorsque l’outil est tiers, l’organisation ne maîtrise pas toujours où vont les données, combien de temps elles sont conservées, ni si elles servent à améliorer un service ou un modèle.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Text 8"/>
          <p:cNvSpPr/>
          <p:nvPr/>
        </p:nvSpPr>
        <p:spPr>
          <a:xfrm>
            <a:off x="5220000" y="3484440"/>
            <a:ext cx="337896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94"/>
              </a:lnSpc>
              <a:tabLst>
                <a:tab algn="l" pos="0"/>
              </a:tabLst>
            </a:pPr>
            <a:r>
              <a:rPr b="0" lang="en-US" sz="1300" spc="-1" strike="noStrike">
                <a:solidFill>
                  <a:srgbClr val="c7d2e6"/>
                </a:solidFill>
                <a:latin typeface="Inter"/>
                <a:ea typeface="Inter"/>
              </a:rPr>
              <a:t>Le risque n’est pas seulement technique : il devient aussi juridique, économique et réputationnel.</a:t>
            </a:r>
            <a:endParaRPr b="0" lang="fr-FR" sz="13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0" name="Text 1"/>
          <p:cNvSpPr/>
          <p:nvPr/>
        </p:nvSpPr>
        <p:spPr>
          <a:xfrm>
            <a:off x="490320" y="1819440"/>
            <a:ext cx="2569680" cy="2494800"/>
          </a:xfrm>
          <a:prstGeom prst="roundRect">
            <a:avLst>
              <a:gd name="adj" fmla="val 58626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1" name="Text 2"/>
          <p:cNvSpPr/>
          <p:nvPr/>
        </p:nvSpPr>
        <p:spPr>
          <a:xfrm>
            <a:off x="3286800" y="1819440"/>
            <a:ext cx="2569680" cy="2494800"/>
          </a:xfrm>
          <a:prstGeom prst="roundRect">
            <a:avLst>
              <a:gd name="adj" fmla="val 58626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2" name="Text 3"/>
          <p:cNvSpPr/>
          <p:nvPr/>
        </p:nvSpPr>
        <p:spPr>
          <a:xfrm>
            <a:off x="6085800" y="1819440"/>
            <a:ext cx="2569680" cy="2494800"/>
          </a:xfrm>
          <a:prstGeom prst="roundRect">
            <a:avLst>
              <a:gd name="adj" fmla="val 58626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73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74" name="Text 4"/>
          <p:cNvSpPr/>
          <p:nvPr/>
        </p:nvSpPr>
        <p:spPr>
          <a:xfrm>
            <a:off x="487440" y="828720"/>
            <a:ext cx="833148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rgbClr val="eef4ff"/>
                </a:solidFill>
                <a:latin typeface="Instrument Serif"/>
                <a:ea typeface="Instrument Serif"/>
              </a:rPr>
              <a:t>Conformité : RGPD, sécurité, traçabilité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5" name="Text 5"/>
          <p:cNvSpPr/>
          <p:nvPr/>
        </p:nvSpPr>
        <p:spPr>
          <a:xfrm>
            <a:off x="725760" y="2057400"/>
            <a:ext cx="2135520" cy="3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2700" spc="-1" strike="noStrike">
                <a:solidFill>
                  <a:srgbClr val="eef4ff"/>
                </a:solidFill>
                <a:latin typeface="Inter"/>
                <a:ea typeface="Inter"/>
              </a:rPr>
              <a:t>⚖️</a:t>
            </a:r>
            <a:endParaRPr b="0" lang="fr-FR" sz="2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Text 6"/>
          <p:cNvSpPr/>
          <p:nvPr/>
        </p:nvSpPr>
        <p:spPr>
          <a:xfrm>
            <a:off x="767520" y="2437560"/>
            <a:ext cx="2093760" cy="5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Protection des données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Text 7"/>
          <p:cNvSpPr/>
          <p:nvPr/>
        </p:nvSpPr>
        <p:spPr>
          <a:xfrm>
            <a:off x="785880" y="2880000"/>
            <a:ext cx="209376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c7d2e6"/>
                </a:solidFill>
                <a:latin typeface="Inter"/>
                <a:ea typeface="Inter"/>
              </a:rPr>
              <a:t>Dès qu’un outil traite des données personnelles, les obligations RGPD reviennent au premier plan.</a:t>
            </a:r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Text 8"/>
          <p:cNvSpPr/>
          <p:nvPr/>
        </p:nvSpPr>
        <p:spPr>
          <a:xfrm>
            <a:off x="3524760" y="2057400"/>
            <a:ext cx="2135520" cy="3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2700" spc="-1" strike="noStrike">
                <a:solidFill>
                  <a:srgbClr val="eef4ff"/>
                </a:solidFill>
                <a:latin typeface="Inter"/>
                <a:ea typeface="Inter"/>
              </a:rPr>
              <a:t>🔐</a:t>
            </a:r>
            <a:endParaRPr b="0" lang="fr-FR" sz="2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Text 9"/>
          <p:cNvSpPr/>
          <p:nvPr/>
        </p:nvSpPr>
        <p:spPr>
          <a:xfrm>
            <a:off x="3524760" y="2552760"/>
            <a:ext cx="21355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Sécurité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Text 10"/>
          <p:cNvSpPr/>
          <p:nvPr/>
        </p:nvSpPr>
        <p:spPr>
          <a:xfrm>
            <a:off x="3524760" y="2895480"/>
            <a:ext cx="209376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c7d2e6"/>
                </a:solidFill>
                <a:latin typeface="Inter"/>
                <a:ea typeface="Inter"/>
              </a:rPr>
              <a:t>Des composants peu évalués, des modèles ouverts ou des intégrations improvisées élargissent la surface d’attaque.</a:t>
            </a:r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Text 11"/>
          <p:cNvSpPr/>
          <p:nvPr/>
        </p:nvSpPr>
        <p:spPr>
          <a:xfrm>
            <a:off x="6324120" y="2057400"/>
            <a:ext cx="2135520" cy="3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2700" spc="-1" strike="noStrike">
                <a:solidFill>
                  <a:srgbClr val="eef4ff"/>
                </a:solidFill>
                <a:latin typeface="Inter"/>
                <a:ea typeface="Inter"/>
              </a:rPr>
              <a:t>🧾</a:t>
            </a:r>
            <a:endParaRPr b="0" lang="fr-FR" sz="2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" name="Text 12"/>
          <p:cNvSpPr/>
          <p:nvPr/>
        </p:nvSpPr>
        <p:spPr>
          <a:xfrm>
            <a:off x="6324120" y="2552760"/>
            <a:ext cx="21355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Traçabilité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Text 13"/>
          <p:cNvSpPr/>
          <p:nvPr/>
        </p:nvSpPr>
        <p:spPr>
          <a:xfrm>
            <a:off x="6324120" y="2895480"/>
            <a:ext cx="209376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c7d2e6"/>
                </a:solidFill>
                <a:latin typeface="Inter"/>
                <a:ea typeface="Inter"/>
              </a:rPr>
              <a:t>Sans journalisation ni référentiel d’outils autorisés, il devient difficile d’auditer les usages et d’expliquer une décision.</a:t>
            </a:r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5" name="Text 1"/>
          <p:cNvSpPr/>
          <p:nvPr/>
        </p:nvSpPr>
        <p:spPr>
          <a:xfrm>
            <a:off x="487440" y="1600200"/>
            <a:ext cx="3969360" cy="1504080"/>
          </a:xfrm>
          <a:prstGeom prst="roundRect">
            <a:avLst>
              <a:gd name="adj" fmla="val 97215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6" name="Text 2"/>
          <p:cNvSpPr/>
          <p:nvPr/>
        </p:nvSpPr>
        <p:spPr>
          <a:xfrm>
            <a:off x="4686480" y="1600200"/>
            <a:ext cx="3969360" cy="1504080"/>
          </a:xfrm>
          <a:prstGeom prst="roundRect">
            <a:avLst>
              <a:gd name="adj" fmla="val 97215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7" name="Text 3"/>
          <p:cNvSpPr/>
          <p:nvPr/>
        </p:nvSpPr>
        <p:spPr>
          <a:xfrm>
            <a:off x="487440" y="3333600"/>
            <a:ext cx="3969360" cy="1504080"/>
          </a:xfrm>
          <a:prstGeom prst="roundRect">
            <a:avLst>
              <a:gd name="adj" fmla="val 97215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8" name="Text 4"/>
          <p:cNvSpPr/>
          <p:nvPr/>
        </p:nvSpPr>
        <p:spPr>
          <a:xfrm>
            <a:off x="4686480" y="3333600"/>
            <a:ext cx="3969360" cy="1504080"/>
          </a:xfrm>
          <a:prstGeom prst="roundRect">
            <a:avLst>
              <a:gd name="adj" fmla="val 97215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89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90" name="Text 5"/>
          <p:cNvSpPr/>
          <p:nvPr/>
        </p:nvSpPr>
        <p:spPr>
          <a:xfrm>
            <a:off x="487440" y="304920"/>
            <a:ext cx="833148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8ea0bd"/>
                </a:solidFill>
                <a:latin typeface="Inter"/>
                <a:ea typeface="Inter"/>
              </a:rPr>
              <a:t>Lecture métier</a:t>
            </a:r>
            <a:endParaRPr b="0" lang="fr-FR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 6"/>
          <p:cNvSpPr/>
          <p:nvPr/>
        </p:nvSpPr>
        <p:spPr>
          <a:xfrm>
            <a:off x="487440" y="609480"/>
            <a:ext cx="833148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rgbClr val="eef4ff"/>
                </a:solidFill>
                <a:latin typeface="Instrument Serif"/>
                <a:ea typeface="Instrument Serif"/>
              </a:rPr>
              <a:t>Le shadow AI touche toute l’organisation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Text 7"/>
          <p:cNvSpPr/>
          <p:nvPr/>
        </p:nvSpPr>
        <p:spPr>
          <a:xfrm>
            <a:off x="725760" y="1838160"/>
            <a:ext cx="35629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Communication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 8"/>
          <p:cNvSpPr/>
          <p:nvPr/>
        </p:nvSpPr>
        <p:spPr>
          <a:xfrm>
            <a:off x="725760" y="2104200"/>
            <a:ext cx="349308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100" spc="-1" strike="noStrike">
                <a:solidFill>
                  <a:srgbClr val="c7d2e6"/>
                </a:solidFill>
                <a:latin typeface="Inter"/>
                <a:ea typeface="Inter"/>
              </a:rPr>
              <a:t>Rédaction de posts, synthèse de documents, génération d’images, sans toujours distinguer l’aide à la production de la désinformation.</a:t>
            </a:r>
            <a:endParaRPr b="0" lang="fr-FR" sz="11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" name="Text 9"/>
          <p:cNvSpPr/>
          <p:nvPr/>
        </p:nvSpPr>
        <p:spPr>
          <a:xfrm>
            <a:off x="4924440" y="1838160"/>
            <a:ext cx="35629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Développement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 10"/>
          <p:cNvSpPr/>
          <p:nvPr/>
        </p:nvSpPr>
        <p:spPr>
          <a:xfrm>
            <a:off x="4924440" y="2181240"/>
            <a:ext cx="349308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Code généré vite, mais risque d’injection, de dépendances douteuses et de bugs mal compris.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" name="Text 11"/>
          <p:cNvSpPr/>
          <p:nvPr/>
        </p:nvSpPr>
        <p:spPr>
          <a:xfrm>
            <a:off x="725760" y="3571920"/>
            <a:ext cx="35629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Ressources humaines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 12"/>
          <p:cNvSpPr/>
          <p:nvPr/>
        </p:nvSpPr>
        <p:spPr>
          <a:xfrm>
            <a:off x="725760" y="3914640"/>
            <a:ext cx="349308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Tri de CV, reformulation d’évaluations, comptes rendus, avec des enjeux forts de confidentialité et de biais.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Text 13"/>
          <p:cNvSpPr/>
          <p:nvPr/>
        </p:nvSpPr>
        <p:spPr>
          <a:xfrm>
            <a:off x="4924440" y="3571920"/>
            <a:ext cx="35629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Relation client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Text 14"/>
          <p:cNvSpPr/>
          <p:nvPr/>
        </p:nvSpPr>
        <p:spPr>
          <a:xfrm>
            <a:off x="4924440" y="3914640"/>
            <a:ext cx="349308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Résumés, réponses et automatisations utiles, mais parfois branchés sans garde-fous ni validation métier.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1" name="Text 1"/>
          <p:cNvSpPr/>
          <p:nvPr/>
        </p:nvSpPr>
        <p:spPr>
          <a:xfrm>
            <a:off x="487440" y="2505240"/>
            <a:ext cx="2569680" cy="1999440"/>
          </a:xfrm>
          <a:prstGeom prst="roundRect">
            <a:avLst>
              <a:gd name="adj" fmla="val 109714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2" name="Text 2"/>
          <p:cNvSpPr/>
          <p:nvPr/>
        </p:nvSpPr>
        <p:spPr>
          <a:xfrm>
            <a:off x="3286800" y="2505240"/>
            <a:ext cx="2569680" cy="1999440"/>
          </a:xfrm>
          <a:prstGeom prst="roundRect">
            <a:avLst>
              <a:gd name="adj" fmla="val 109714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3" name="Text 3"/>
          <p:cNvSpPr/>
          <p:nvPr/>
        </p:nvSpPr>
        <p:spPr>
          <a:xfrm>
            <a:off x="6085800" y="2505240"/>
            <a:ext cx="2569680" cy="1999440"/>
          </a:xfrm>
          <a:prstGeom prst="roundRect">
            <a:avLst>
              <a:gd name="adj" fmla="val 109714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04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105" name="Text 4"/>
          <p:cNvSpPr/>
          <p:nvPr/>
        </p:nvSpPr>
        <p:spPr>
          <a:xfrm>
            <a:off x="405720" y="638280"/>
            <a:ext cx="833148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6301"/>
              </a:lnSpc>
              <a:tabLst>
                <a:tab algn="l" pos="0"/>
              </a:tabLst>
            </a:pPr>
            <a:r>
              <a:rPr b="0" lang="en-US" sz="4200" spc="-1" strike="noStrike">
                <a:solidFill>
                  <a:srgbClr val="eef4ff"/>
                </a:solidFill>
                <a:latin typeface="Instrument Serif"/>
                <a:ea typeface="Instrument Serif"/>
              </a:rPr>
              <a:t>Trois idées à retenir</a:t>
            </a:r>
            <a:endParaRPr b="0" lang="fr-FR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Text 5"/>
          <p:cNvSpPr/>
          <p:nvPr/>
        </p:nvSpPr>
        <p:spPr>
          <a:xfrm>
            <a:off x="914400" y="1590840"/>
            <a:ext cx="7314480" cy="5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350" spc="-1" strike="noStrike">
                <a:solidFill>
                  <a:srgbClr val="c7d2e6"/>
                </a:solidFill>
                <a:latin typeface="Inter"/>
                <a:ea typeface="Inter"/>
              </a:rPr>
              <a:t>Le problème n’est pas l’IA en soi. Le problème, c’est un usage invisible, non cadré et non assumé.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Text 6"/>
          <p:cNvSpPr/>
          <p:nvPr/>
        </p:nvSpPr>
        <p:spPr>
          <a:xfrm>
            <a:off x="782640" y="2819520"/>
            <a:ext cx="198000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6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rgbClr val="eef4ff"/>
                </a:solidFill>
                <a:latin typeface="Inter"/>
                <a:ea typeface="Inter"/>
              </a:rPr>
              <a:t>1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Text 7"/>
          <p:cNvSpPr/>
          <p:nvPr/>
        </p:nvSpPr>
        <p:spPr>
          <a:xfrm>
            <a:off x="801720" y="3390840"/>
            <a:ext cx="1941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350" spc="-1" strike="noStrike">
                <a:solidFill>
                  <a:srgbClr val="eef4ff"/>
                </a:solidFill>
                <a:latin typeface="Inter"/>
                <a:ea typeface="Inter"/>
              </a:rPr>
              <a:t>Une fuite de donnée peut suffire à déclencher une crise.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Text 8"/>
          <p:cNvSpPr/>
          <p:nvPr/>
        </p:nvSpPr>
        <p:spPr>
          <a:xfrm>
            <a:off x="3581640" y="2819520"/>
            <a:ext cx="198000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6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rgbClr val="eef4ff"/>
                </a:solidFill>
                <a:latin typeface="Inter"/>
                <a:ea typeface="Inter"/>
              </a:rPr>
              <a:t>2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Text 9"/>
          <p:cNvSpPr/>
          <p:nvPr/>
        </p:nvSpPr>
        <p:spPr>
          <a:xfrm>
            <a:off x="3601080" y="3390840"/>
            <a:ext cx="1941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350" spc="-1" strike="noStrike">
                <a:solidFill>
                  <a:srgbClr val="eef4ff"/>
                </a:solidFill>
                <a:latin typeface="Inter"/>
                <a:ea typeface="Inter"/>
              </a:rPr>
              <a:t>Deuxième effet : perte de maîtrise sur les outils et les décisions.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Text 10"/>
          <p:cNvSpPr/>
          <p:nvPr/>
        </p:nvSpPr>
        <p:spPr>
          <a:xfrm>
            <a:off x="6380640" y="2819520"/>
            <a:ext cx="198000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6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rgbClr val="eef4ff"/>
                </a:solidFill>
                <a:latin typeface="Inter"/>
                <a:ea typeface="Inter"/>
              </a:rPr>
              <a:t>3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Text 11"/>
          <p:cNvSpPr/>
          <p:nvPr/>
        </p:nvSpPr>
        <p:spPr>
          <a:xfrm>
            <a:off x="6400080" y="3390840"/>
            <a:ext cx="1941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350" spc="-1" strike="noStrike">
                <a:solidFill>
                  <a:srgbClr val="eef4ff"/>
                </a:solidFill>
                <a:latin typeface="Inter"/>
                <a:ea typeface="Inter"/>
              </a:rPr>
              <a:t>Troisième enjeu : il faut encadrer sans bloquer l’innovation.</a:t>
            </a:r>
            <a:endParaRPr b="0" lang="fr-FR" sz="135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3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 0"/>
          <p:cNvSpPr/>
          <p:nvPr/>
        </p:nvSpPr>
        <p:spPr>
          <a:xfrm>
            <a:off x="209520" y="171360"/>
            <a:ext cx="1838520" cy="608760"/>
          </a:xfrm>
          <a:prstGeom prst="roundRect">
            <a:avLst>
              <a:gd name="adj" fmla="val 270000"/>
            </a:avLst>
          </a:prstGeom>
          <a:solidFill>
            <a:srgbClr val="ffffff">
              <a:alpha val="92000"/>
            </a:srgbClr>
          </a:solidFill>
          <a:ln w="9525">
            <a:solidFill>
              <a:srgbClr val="ffffff"/>
            </a:solidFill>
            <a:round/>
          </a:ln>
          <a:effectLst>
            <a:outerShdw algn="bl" blurRad="285840" dir="5400000" dist="95400" kx="0" ky="0" rotWithShape="0" sx="100000" sy="100000">
              <a:srgbClr val="000000">
                <a:alpha val="1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4" name="Text 1"/>
          <p:cNvSpPr/>
          <p:nvPr/>
        </p:nvSpPr>
        <p:spPr>
          <a:xfrm>
            <a:off x="487440" y="1440000"/>
            <a:ext cx="8168040" cy="899640"/>
          </a:xfrm>
          <a:prstGeom prst="roundRect">
            <a:avLst>
              <a:gd name="adj" fmla="val 114627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5" name="Text 2"/>
          <p:cNvSpPr/>
          <p:nvPr/>
        </p:nvSpPr>
        <p:spPr>
          <a:xfrm>
            <a:off x="487440" y="2520000"/>
            <a:ext cx="8168040" cy="1079640"/>
          </a:xfrm>
          <a:prstGeom prst="roundRect">
            <a:avLst>
              <a:gd name="adj" fmla="val 114627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6" name="Text 3"/>
          <p:cNvSpPr/>
          <p:nvPr/>
        </p:nvSpPr>
        <p:spPr>
          <a:xfrm>
            <a:off x="476640" y="3955320"/>
            <a:ext cx="8168040" cy="904680"/>
          </a:xfrm>
          <a:prstGeom prst="roundRect">
            <a:avLst>
              <a:gd name="adj" fmla="val 114627"/>
            </a:avLst>
          </a:prstGeom>
          <a:solidFill>
            <a:srgbClr val="1a1a2e">
              <a:alpha val="80000"/>
            </a:srgbClr>
          </a:solidFill>
          <a:ln w="95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rm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17" name="Image 0" descr="preencoded.png"/>
          <p:cNvPicPr/>
          <p:nvPr/>
        </p:nvPicPr>
        <p:blipFill>
          <a:blip r:embed="rId1"/>
          <a:stretch/>
        </p:blipFill>
        <p:spPr>
          <a:xfrm>
            <a:off x="352440" y="276120"/>
            <a:ext cx="1552680" cy="399240"/>
          </a:xfrm>
          <a:prstGeom prst="rect">
            <a:avLst/>
          </a:prstGeom>
          <a:ln w="0">
            <a:noFill/>
          </a:ln>
        </p:spPr>
      </p:pic>
      <p:sp>
        <p:nvSpPr>
          <p:cNvPr id="118" name="Text 4"/>
          <p:cNvSpPr/>
          <p:nvPr/>
        </p:nvSpPr>
        <p:spPr>
          <a:xfrm>
            <a:off x="2160000" y="0"/>
            <a:ext cx="6495480" cy="99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rgbClr val="eef4ff"/>
                </a:solidFill>
                <a:latin typeface="Instrument Serif"/>
                <a:ea typeface="Instrument Serif"/>
              </a:rPr>
              <a:t>Les recommandations publiques vont toutes dans le même sens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Text 5"/>
          <p:cNvSpPr/>
          <p:nvPr/>
        </p:nvSpPr>
        <p:spPr>
          <a:xfrm>
            <a:off x="754200" y="1542960"/>
            <a:ext cx="781668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CNIL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Text 6"/>
          <p:cNvSpPr/>
          <p:nvPr/>
        </p:nvSpPr>
        <p:spPr>
          <a:xfrm>
            <a:off x="754200" y="1886040"/>
            <a:ext cx="766332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Analyser les risques, protéger les données, documenter les traitements, contrôler les accès, tracer les usages.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Text 7"/>
          <p:cNvSpPr/>
          <p:nvPr/>
        </p:nvSpPr>
        <p:spPr>
          <a:xfrm>
            <a:off x="720000" y="2700000"/>
            <a:ext cx="781668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ANSSI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" name="Text 8"/>
          <p:cNvSpPr/>
          <p:nvPr/>
        </p:nvSpPr>
        <p:spPr>
          <a:xfrm>
            <a:off x="720000" y="2966400"/>
            <a:ext cx="766332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Intégrer la sécurité tout au long du cycle de vie, filtrer les entrées et sorties, cloisonner, journaliser, éviter les usages sensibles sur des services grand public.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Text 9"/>
          <p:cNvSpPr/>
          <p:nvPr/>
        </p:nvSpPr>
        <p:spPr>
          <a:xfrm>
            <a:off x="720000" y="3960000"/>
            <a:ext cx="781668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en-US" sz="1500" spc="-1" strike="noStrike">
                <a:solidFill>
                  <a:srgbClr val="eef4ff"/>
                </a:solidFill>
                <a:latin typeface="Inter"/>
                <a:ea typeface="Inter"/>
              </a:rPr>
              <a:t>Message commun</a:t>
            </a:r>
            <a:endParaRPr b="0" lang="fr-FR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" name="Text 10"/>
          <p:cNvSpPr/>
          <p:nvPr/>
        </p:nvSpPr>
        <p:spPr>
          <a:xfrm>
            <a:off x="754200" y="4320000"/>
            <a:ext cx="7663320" cy="95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c7d2e6"/>
                </a:solidFill>
                <a:latin typeface="Inter"/>
                <a:ea typeface="Inter"/>
              </a:rPr>
              <a:t>Ne pas improviser l’IA en entreprise ; choisir des environnements de confiance et des règles d’usage explicites.</a:t>
            </a:r>
            <a:endParaRPr b="0" lang="fr-FR" sz="1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LibreOffice/24.2.5.2$Windows_X86_64 LibreOffice_project/bffef4ea93e59bebbeaf7f431bb02b1a39ee8a59</Application>
  <AppVersion>15.0000</AppVersion>
  <Words>0</Words>
  <Paragraphs>0</Paragraphs>
  <Company>PptxGenJS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2026-05-13T13:48:35Z</dcterms:created>
  <dc:creator>Perplexity</dc:creator>
  <dc:description/>
  <dc:language>fr-FR</dc:language>
  <cp:lastModifiedBy/>
  <dcterms:modified xsi:type="dcterms:W3CDTF">2026-05-13T16:12:39Z</dcterms:modified>
  <cp:revision>9</cp:revision>
  <dc:subject>PptxGenJS Presentation</dc:subject>
  <dc:title>Converted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12</vt:i4>
  </property>
  <property fmtid="{D5CDD505-2E9C-101B-9397-08002B2CF9AE}" pid="3" name="PresentationFormat">
    <vt:lpwstr>On-screen Show (16:9)</vt:lpwstr>
  </property>
  <property fmtid="{D5CDD505-2E9C-101B-9397-08002B2CF9AE}" pid="4" name="Slides">
    <vt:i4>12</vt:i4>
  </property>
</Properties>
</file>